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2"/>
  </p:notesMasterIdLst>
  <p:sldIdLst>
    <p:sldId id="256" r:id="rId2"/>
    <p:sldId id="279" r:id="rId3"/>
    <p:sldId id="262" r:id="rId4"/>
    <p:sldId id="284" r:id="rId5"/>
    <p:sldId id="277" r:id="rId6"/>
    <p:sldId id="278" r:id="rId7"/>
    <p:sldId id="285" r:id="rId8"/>
    <p:sldId id="286" r:id="rId9"/>
    <p:sldId id="287" r:id="rId10"/>
    <p:sldId id="288" r:id="rId11"/>
    <p:sldId id="289" r:id="rId12"/>
    <p:sldId id="292" r:id="rId13"/>
    <p:sldId id="290" r:id="rId14"/>
    <p:sldId id="281" r:id="rId15"/>
    <p:sldId id="291" r:id="rId16"/>
    <p:sldId id="293" r:id="rId17"/>
    <p:sldId id="282" r:id="rId18"/>
    <p:sldId id="283" r:id="rId19"/>
    <p:sldId id="265" r:id="rId20"/>
    <p:sldId id="26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9415" autoAdjust="0"/>
  </p:normalViewPr>
  <p:slideViewPr>
    <p:cSldViewPr snapToGrid="0" snapToObjects="1">
      <p:cViewPr varScale="1">
        <p:scale>
          <a:sx n="68" d="100"/>
          <a:sy n="68" d="100"/>
        </p:scale>
        <p:origin x="2826"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4/7/2018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2697820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the same parameter names as the default cmdlets for your parameter names whenever possible.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Avoid using plural names for parameters than can accept a single element (even if it can accept more than one item).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 documentation suggests that plural parameter names should only be used when the parameter is always a multi-element value (which is probably never).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Use Pascal case for parameter names. </a:t>
            </a:r>
          </a:p>
        </p:txBody>
      </p:sp>
      <p:sp>
        <p:nvSpPr>
          <p:cNvPr id="4" name="Slide Number Placeholder 3"/>
          <p:cNvSpPr>
            <a:spLocks noGrp="1"/>
          </p:cNvSpPr>
          <p:nvPr>
            <p:ph type="sldNum" sz="quarter" idx="10"/>
          </p:nvPr>
        </p:nvSpPr>
        <p:spPr/>
        <p:txBody>
          <a:bodyPr/>
          <a:lstStyle/>
          <a:p>
            <a:fld id="{D9736905-85AC-40D4-8567-9D088B0E6213}" type="slidenum">
              <a:rPr lang="en-US" smtClean="0"/>
              <a:t>15</a:t>
            </a:fld>
            <a:endParaRPr lang="en-US"/>
          </a:p>
        </p:txBody>
      </p:sp>
    </p:spTree>
    <p:extLst>
      <p:ext uri="{BB962C8B-B14F-4D97-AF65-F5344CB8AC3E}">
        <p14:creationId xmlns:p14="http://schemas.microsoft.com/office/powerpoint/2010/main" val="348460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3</a:t>
            </a:fld>
            <a:endParaRPr lang="en-US"/>
          </a:p>
        </p:txBody>
      </p:sp>
    </p:spTree>
    <p:extLst>
      <p:ext uri="{BB962C8B-B14F-4D97-AF65-F5344CB8AC3E}">
        <p14:creationId xmlns:p14="http://schemas.microsoft.com/office/powerpoint/2010/main" val="404305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The abstract / synopsis for this session.</a:t>
            </a:r>
          </a:p>
          <a:p>
            <a:r>
              <a:rPr lang="en-US" dirty="0"/>
              <a:t>https://powershelldevopsglobalsummit2018.sched.com/event/CnMp/writing-award-winning-powershell-functions-and-script-modules</a:t>
            </a:r>
          </a:p>
          <a:p>
            <a:endParaRPr lang="en-US" dirty="0"/>
          </a:p>
          <a:p>
            <a:r>
              <a:rPr lang="en-US" dirty="0"/>
              <a:t>Do what you say your going to do.</a:t>
            </a:r>
          </a:p>
        </p:txBody>
      </p:sp>
      <p:sp>
        <p:nvSpPr>
          <p:cNvPr id="4" name="Slide Number Placeholder 3"/>
          <p:cNvSpPr>
            <a:spLocks noGrp="1"/>
          </p:cNvSpPr>
          <p:nvPr>
            <p:ph type="sldNum" sz="quarter" idx="10"/>
          </p:nvPr>
        </p:nvSpPr>
        <p:spPr/>
        <p:txBody>
          <a:bodyPr/>
          <a:lstStyle/>
          <a:p>
            <a:fld id="{D9736905-85AC-40D4-8567-9D088B0E6213}" type="slidenum">
              <a:rPr lang="en-US" smtClean="0"/>
              <a:t>5</a:t>
            </a:fld>
            <a:endParaRPr lang="en-US"/>
          </a:p>
        </p:txBody>
      </p:sp>
    </p:spTree>
    <p:extLst>
      <p:ext uri="{BB962C8B-B14F-4D97-AF65-F5344CB8AC3E}">
        <p14:creationId xmlns:p14="http://schemas.microsoft.com/office/powerpoint/2010/main" val="200447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More often than not, I see people start writing code before putting any thought into it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They have no plan which means they plan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latin typeface="+mn-lt"/>
                <a:ea typeface="+mn-ea"/>
                <a:cs typeface="+mn-cs"/>
              </a:rPr>
              <a:t>If they don't know how to do something, they search the Internet in an attempt to shortcut the process of learning for themselves. Instead of shortcutting the process, they're actually shortchanging themselves.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Always give credit when using other peoples code. </a:t>
            </a:r>
          </a:p>
          <a:p>
            <a:endParaRPr lang="en-US" dirty="0"/>
          </a:p>
          <a:p>
            <a:r>
              <a:rPr lang="en-US" sz="1200" kern="1200" dirty="0">
                <a:solidFill>
                  <a:schemeClr val="tx1"/>
                </a:solidFill>
                <a:latin typeface="+mn-lt"/>
                <a:ea typeface="+mn-ea"/>
                <a:cs typeface="+mn-cs"/>
              </a:rPr>
              <a:t>Why are you writing this function or building this tool? What problem are you trying to solve? Before reinventing the wheel, determine if someone else has already written something that could be used or built upon.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overcomplicate things. Keep it super simple and use the most straight forward way to accomplish a task.</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7</a:t>
            </a:fld>
            <a:endParaRPr lang="en-US"/>
          </a:p>
        </p:txBody>
      </p:sp>
    </p:spTree>
    <p:extLst>
      <p:ext uri="{BB962C8B-B14F-4D97-AF65-F5344CB8AC3E}">
        <p14:creationId xmlns:p14="http://schemas.microsoft.com/office/powerpoint/2010/main" val="156232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sz="1200" kern="1200" dirty="0">
                <a:solidFill>
                  <a:schemeClr val="tx1"/>
                </a:solidFill>
                <a:latin typeface="+mn-lt"/>
                <a:ea typeface="+mn-ea"/>
                <a:cs typeface="+mn-cs"/>
              </a:rPr>
              <a:t>Avoid aliases and positional parameters in scripts and functions and any code that you share.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Format your code for readability.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Don't hard code values (don't use static values), use parameters and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write unnecessary code even if it doesn't hurt anything because it adds unnecessary complexity.</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Attention to detail goes a long way when writing any type of code, including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Begin with the end in mind and have a clear vision of what you're trying to accomplish before writing any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Once you know what the end result is that you're trying to achieve, break the process down into smaller, more manageable steps.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a great way to simplify anything that you're trying to accomplish without becoming overwhelmed and writing PowerShell code is no exception.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3124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Whenever possible, I prefer to write functions because to me they're more tool oriented.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can place them in a script module, place that module in the </a:t>
            </a:r>
            <a:r>
              <a:rPr lang="en-US" sz="1200" kern="1200" dirty="0" err="1">
                <a:solidFill>
                  <a:schemeClr val="tx1"/>
                </a:solidFill>
                <a:latin typeface="+mn-lt"/>
                <a:ea typeface="+mn-ea"/>
                <a:cs typeface="+mn-cs"/>
              </a:rPr>
              <a:t>PSModulePath</a:t>
            </a:r>
            <a:r>
              <a:rPr lang="en-US" sz="1200" kern="1200" dirty="0">
                <a:solidFill>
                  <a:schemeClr val="tx1"/>
                </a:solidFill>
                <a:latin typeface="+mn-lt"/>
                <a:ea typeface="+mn-ea"/>
                <a:cs typeface="+mn-cs"/>
              </a:rPr>
              <a:t> and with the module autoloading functionality that was introduced in Windows PowerShell version 3, I can simply call a function instead of having to remember where it's saved, unlike a script.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With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in PowerShell version 5, it's also easier to share and distribute modules in the PowerShell Gallery or in a private NuGet repository.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presented a session on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at the PowerShell Summit in 2015 in you're interested in learning more about it.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my functions generically without hardcoding any proprietary data such as server names or credentials in them.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place those functions into script modules which makes them easier to share as I previously mentioned.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By not including any proprietary data, it makes them easier to open source.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caller scripts (scripts that call the functions) where I place the proprietary information and those scripts aren't shared with anyone outside of my organization.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I've also received some great ideas and suggestions for changes to my code over the years by blogging about it and placing it on GitHub.</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Who knows, someone else may even fix problems for you or add additional functionality if your code is open sourced.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Ultimately, your organization ends up with better code by allowing it to be open sourced because you're not going to share something that's quick and dirty. </a:t>
            </a:r>
          </a:p>
        </p:txBody>
      </p:sp>
      <p:sp>
        <p:nvSpPr>
          <p:cNvPr id="4" name="Slide Number Placeholder 3"/>
          <p:cNvSpPr>
            <a:spLocks noGrp="1"/>
          </p:cNvSpPr>
          <p:nvPr>
            <p:ph type="sldNum" sz="quarter" idx="10"/>
          </p:nvPr>
        </p:nvSpPr>
        <p:spPr/>
        <p:txBody>
          <a:bodyPr/>
          <a:lstStyle/>
          <a:p>
            <a:fld id="{D9736905-85AC-40D4-8567-9D088B0E6213}" type="slidenum">
              <a:rPr lang="en-US" smtClean="0"/>
              <a:t>9</a:t>
            </a:fld>
            <a:endParaRPr lang="en-US"/>
          </a:p>
        </p:txBody>
      </p:sp>
    </p:spTree>
    <p:extLst>
      <p:ext uri="{BB962C8B-B14F-4D97-AF65-F5344CB8AC3E}">
        <p14:creationId xmlns:p14="http://schemas.microsoft.com/office/powerpoint/2010/main" val="335294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If you don't already know the answer to this, you're probably at the wrong conference.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function is a list of commands or instructions that perform a specific task, packaged as one unit.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PowerShell function should do one thing and do it well. It should do one and only one of the following.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Retrieve data</a:t>
            </a:r>
          </a:p>
          <a:p>
            <a:r>
              <a:rPr lang="en-US" sz="1200" kern="1200" dirty="0">
                <a:solidFill>
                  <a:schemeClr val="tx1"/>
                </a:solidFill>
                <a:latin typeface="+mn-lt"/>
                <a:ea typeface="+mn-ea"/>
                <a:cs typeface="+mn-cs"/>
              </a:rPr>
              <a:t>Process data</a:t>
            </a:r>
          </a:p>
          <a:p>
            <a:r>
              <a:rPr lang="en-US" sz="1200" kern="1200" dirty="0">
                <a:solidFill>
                  <a:schemeClr val="tx1"/>
                </a:solidFill>
                <a:latin typeface="+mn-lt"/>
                <a:ea typeface="+mn-ea"/>
                <a:cs typeface="+mn-cs"/>
              </a:rPr>
              <a:t>Output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Adhering to this list allow your functions to be modular.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More information about what a function should and shouldn't do can be found in this Hey, Scripting Guy! Blog article.</a:t>
            </a:r>
          </a:p>
          <a:p>
            <a:r>
              <a:rPr lang="en-US" sz="1200" kern="1200" dirty="0">
                <a:solidFill>
                  <a:schemeClr val="tx1"/>
                </a:solidFill>
                <a:latin typeface="+mn-lt"/>
                <a:ea typeface="+mn-ea"/>
                <a:cs typeface="+mn-cs"/>
              </a:rPr>
              <a:t>https://blogs.technet.microsoft.com/heyscriptingguy/2013/04/07/do-one-thing-and-do-it-well/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more information about what a PowerShell function is, see the </a:t>
            </a:r>
            <a:r>
              <a:rPr lang="en-US" sz="1200" kern="1200" dirty="0" err="1">
                <a:solidFill>
                  <a:schemeClr val="tx1"/>
                </a:solidFill>
                <a:latin typeface="+mn-lt"/>
                <a:ea typeface="+mn-ea"/>
                <a:cs typeface="+mn-cs"/>
              </a:rPr>
              <a:t>about_Functions</a:t>
            </a:r>
            <a:r>
              <a:rPr lang="en-US" sz="1200" kern="1200" dirty="0">
                <a:solidFill>
                  <a:schemeClr val="tx1"/>
                </a:solidFill>
                <a:latin typeface="+mn-lt"/>
                <a:ea typeface="+mn-ea"/>
                <a:cs typeface="+mn-cs"/>
              </a:rPr>
              <a:t> help topic</a:t>
            </a:r>
          </a:p>
          <a:p>
            <a:r>
              <a:rPr lang="en-US" sz="1200" kern="1200" dirty="0">
                <a:solidFill>
                  <a:schemeClr val="tx1"/>
                </a:solidFill>
                <a:latin typeface="+mn-lt"/>
                <a:ea typeface="+mn-ea"/>
                <a:cs typeface="+mn-cs"/>
              </a:rPr>
              <a:t>https://docs.microsoft.com/en-us/powershell/module/microsoft.powershell.core/about/about_functions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318043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a Pascal case name with an approved verb and a singular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Capitalize the first letter of the verb and all terms in the noun.</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Be sure to use approved verbs for your functions otherwise a warning will be generated when your module is imported.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also recommend prefixing the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Example: </a:t>
            </a:r>
            <a:r>
              <a:rPr lang="en-US" sz="1200" kern="1200" dirty="0" err="1">
                <a:solidFill>
                  <a:schemeClr val="tx1"/>
                </a:solidFill>
                <a:latin typeface="+mn-lt"/>
                <a:ea typeface="+mn-ea"/>
                <a:cs typeface="+mn-cs"/>
              </a:rPr>
              <a:t>ApprovedVerb-PrefixSingularNoun</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98887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Don't statically assign values! Use variables and/or parameters.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use Hungarian notation! (Example: $</a:t>
            </a:r>
            <a:r>
              <a:rPr lang="en-US" sz="1200" kern="1200" dirty="0" err="1">
                <a:solidFill>
                  <a:schemeClr val="tx1"/>
                </a:solidFill>
                <a:latin typeface="+mn-lt"/>
                <a:ea typeface="+mn-ea"/>
                <a:cs typeface="+mn-cs"/>
              </a:rPr>
              <a:t>strOutFile</a:t>
            </a:r>
            <a:r>
              <a:rPr lang="en-US" sz="1200" kern="1200" dirty="0">
                <a:solidFill>
                  <a:schemeClr val="tx1"/>
                </a:solidFill>
                <a:latin typeface="+mn-lt"/>
                <a:ea typeface="+mn-ea"/>
                <a:cs typeface="+mn-cs"/>
              </a:rPr>
              <a:t> should be $</a:t>
            </a:r>
            <a:r>
              <a:rPr lang="en-US" sz="1200" kern="1200" dirty="0" err="1">
                <a:solidFill>
                  <a:schemeClr val="tx1"/>
                </a:solidFill>
                <a:latin typeface="+mn-lt"/>
                <a:ea typeface="+mn-ea"/>
                <a:cs typeface="+mn-cs"/>
              </a:rPr>
              <a:t>OutFile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 use a meaningful name for your variables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reuse variables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13</a:t>
            </a:fld>
            <a:endParaRPr lang="en-US"/>
          </a:p>
        </p:txBody>
      </p:sp>
    </p:spTree>
    <p:extLst>
      <p:ext uri="{BB962C8B-B14F-4D97-AF65-F5344CB8AC3E}">
        <p14:creationId xmlns:p14="http://schemas.microsoft.com/office/powerpoint/2010/main" val="3852001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owershell.org/forums/topic/redundancy-of-code-in-advanced-func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PoshCode/PowerShellPracticeAndStyle/issues/24#issuecomment-10686097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twitter.com/search?q=PowerShell&amp;src=typd" TargetMode="External"/><Relationship Id="rId3" Type="http://schemas.openxmlformats.org/officeDocument/2006/relationships/hyperlink" Target="https://github.com/PoshCode/PowerShellPracticeAndStyle" TargetMode="External"/><Relationship Id="rId7" Type="http://schemas.openxmlformats.org/officeDocument/2006/relationships/hyperlink" Target="http://mikefrobbins.com/" TargetMode="External"/><Relationship Id="rId2" Type="http://schemas.openxmlformats.org/officeDocument/2006/relationships/hyperlink" Target="https://docs.microsoft.com/en-us/powershell/" TargetMode="External"/><Relationship Id="rId1" Type="http://schemas.openxmlformats.org/officeDocument/2006/relationships/slideLayout" Target="../slideLayouts/slideLayout2.xml"/><Relationship Id="rId6" Type="http://schemas.openxmlformats.org/officeDocument/2006/relationships/hyperlink" Target="https://github.com/PowerShell/PowerShell" TargetMode="External"/><Relationship Id="rId5" Type="http://schemas.openxmlformats.org/officeDocument/2006/relationships/hyperlink" Target="http://powershell.org/" TargetMode="External"/><Relationship Id="rId10" Type="http://schemas.openxmlformats.org/officeDocument/2006/relationships/hyperlink" Target="http://powershell.sqlpass.org/" TargetMode="External"/><Relationship Id="rId4" Type="http://schemas.openxmlformats.org/officeDocument/2006/relationships/hyperlink" Target="https://mva.microsoft.com/search/SearchResults.aspx#!q=PowerShell&amp;lang=1033" TargetMode="External"/><Relationship Id="rId9" Type="http://schemas.openxmlformats.org/officeDocument/2006/relationships/hyperlink" Target="http://slack.poshcode.or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3.png"/><Relationship Id="rId3" Type="http://schemas.openxmlformats.org/officeDocument/2006/relationships/hyperlink" Target="http://twitter.com/mikefrobbins" TargetMode="External"/><Relationship Id="rId7" Type="http://schemas.openxmlformats.org/officeDocument/2006/relationships/image" Target="../media/image10.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12.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PowerShell/PowerShe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Writing Award Winning PowerShell</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Functions and Script Modules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1B1A-9FD7-43C6-8791-16C35031E3CA}"/>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2C73A7FC-F0C1-4CAC-8988-7EFAFAC34C3A}"/>
              </a:ext>
            </a:extLst>
          </p:cNvPr>
          <p:cNvSpPr>
            <a:spLocks noGrp="1"/>
          </p:cNvSpPr>
          <p:nvPr>
            <p:ph idx="1"/>
          </p:nvPr>
        </p:nvSpPr>
        <p:spPr>
          <a:xfrm>
            <a:off x="498474" y="1600200"/>
            <a:ext cx="7556313" cy="4773706"/>
          </a:xfrm>
        </p:spPr>
        <p:txBody>
          <a:bodyPr>
            <a:noAutofit/>
          </a:bodyPr>
          <a:lstStyle/>
          <a:p>
            <a:r>
              <a:rPr lang="en-US" sz="2400" dirty="0"/>
              <a:t>Wrong Conference</a:t>
            </a:r>
          </a:p>
          <a:p>
            <a:r>
              <a:rPr lang="en-US" sz="2400" dirty="0"/>
              <a:t>List of Commands or Instructions</a:t>
            </a:r>
          </a:p>
          <a:p>
            <a:pPr lvl="1"/>
            <a:r>
              <a:rPr lang="en-US" sz="2400" dirty="0"/>
              <a:t>Perform a Specific Task</a:t>
            </a:r>
          </a:p>
          <a:p>
            <a:pPr lvl="1"/>
            <a:r>
              <a:rPr lang="en-US" sz="2400" dirty="0"/>
              <a:t>Packaged as one unit</a:t>
            </a:r>
          </a:p>
          <a:p>
            <a:r>
              <a:rPr lang="en-US" sz="2400" dirty="0"/>
              <a:t>PowerShell Function</a:t>
            </a:r>
          </a:p>
          <a:p>
            <a:pPr lvl="1"/>
            <a:r>
              <a:rPr lang="en-US" sz="2400" dirty="0"/>
              <a:t>Retrieve Data</a:t>
            </a:r>
          </a:p>
          <a:p>
            <a:pPr lvl="1"/>
            <a:r>
              <a:rPr lang="en-US" sz="2400" dirty="0"/>
              <a:t>Process Data</a:t>
            </a:r>
          </a:p>
          <a:p>
            <a:pPr lvl="1"/>
            <a:r>
              <a:rPr lang="en-US" sz="2400" dirty="0"/>
              <a:t>Output Data</a:t>
            </a:r>
          </a:p>
          <a:p>
            <a:r>
              <a:rPr lang="en-US" sz="2400" dirty="0"/>
              <a:t>Modular</a:t>
            </a:r>
          </a:p>
        </p:txBody>
      </p:sp>
    </p:spTree>
    <p:extLst>
      <p:ext uri="{BB962C8B-B14F-4D97-AF65-F5344CB8AC3E}">
        <p14:creationId xmlns:p14="http://schemas.microsoft.com/office/powerpoint/2010/main" val="216733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5BD1-3624-44EF-89EE-62CE99831B3B}"/>
              </a:ext>
            </a:extLst>
          </p:cNvPr>
          <p:cNvSpPr>
            <a:spLocks noGrp="1"/>
          </p:cNvSpPr>
          <p:nvPr>
            <p:ph type="title"/>
          </p:nvPr>
        </p:nvSpPr>
        <p:spPr/>
        <p:txBody>
          <a:bodyPr/>
          <a:lstStyle/>
          <a:p>
            <a:r>
              <a:rPr lang="en-US" dirty="0"/>
              <a:t>Function Naming</a:t>
            </a:r>
          </a:p>
        </p:txBody>
      </p:sp>
      <p:sp>
        <p:nvSpPr>
          <p:cNvPr id="3" name="Content Placeholder 2">
            <a:extLst>
              <a:ext uri="{FF2B5EF4-FFF2-40B4-BE49-F238E27FC236}">
                <a16:creationId xmlns:a16="http://schemas.microsoft.com/office/drawing/2014/main" id="{642440DF-C00D-4A44-91CC-E10E9075C48C}"/>
              </a:ext>
            </a:extLst>
          </p:cNvPr>
          <p:cNvSpPr>
            <a:spLocks noGrp="1"/>
          </p:cNvSpPr>
          <p:nvPr>
            <p:ph idx="1"/>
          </p:nvPr>
        </p:nvSpPr>
        <p:spPr>
          <a:xfrm>
            <a:off x="498474" y="1252025"/>
            <a:ext cx="7556313" cy="5275383"/>
          </a:xfrm>
        </p:spPr>
        <p:txBody>
          <a:bodyPr>
            <a:normAutofit/>
          </a:bodyPr>
          <a:lstStyle/>
          <a:p>
            <a:r>
              <a:rPr lang="en-US" sz="2400" dirty="0"/>
              <a:t>Pascal Case Name</a:t>
            </a:r>
          </a:p>
          <a:p>
            <a:pPr lvl="1"/>
            <a:r>
              <a:rPr lang="en-US" sz="2200" dirty="0"/>
              <a:t>Capitalize First Letter in Verb</a:t>
            </a:r>
          </a:p>
          <a:p>
            <a:pPr lvl="1"/>
            <a:r>
              <a:rPr lang="en-US" sz="2200" dirty="0"/>
              <a:t>All Terms in Noun</a:t>
            </a:r>
          </a:p>
          <a:p>
            <a:r>
              <a:rPr lang="en-US" sz="2400" dirty="0"/>
              <a:t>Approved Verb</a:t>
            </a:r>
          </a:p>
          <a:p>
            <a:pPr lvl="1"/>
            <a:r>
              <a:rPr lang="en-US" sz="2200" dirty="0"/>
              <a:t>Import Module Warning</a:t>
            </a:r>
          </a:p>
          <a:p>
            <a:r>
              <a:rPr lang="en-US" sz="2400" dirty="0"/>
              <a:t>Singular Noun</a:t>
            </a:r>
          </a:p>
          <a:p>
            <a:r>
              <a:rPr lang="en-US" sz="2400" dirty="0"/>
              <a:t>Prefix Noun</a:t>
            </a:r>
          </a:p>
          <a:p>
            <a:pPr lvl="1"/>
            <a:r>
              <a:rPr lang="en-US" sz="2200" dirty="0"/>
              <a:t>Naming Collisions</a:t>
            </a:r>
          </a:p>
          <a:p>
            <a:r>
              <a:rPr lang="en-US" sz="2600" dirty="0"/>
              <a:t>Example</a:t>
            </a:r>
          </a:p>
          <a:p>
            <a:pPr lvl="1"/>
            <a:r>
              <a:rPr lang="en-US" sz="2400" dirty="0" err="1"/>
              <a:t>ApprovedVerb-PrefixSingularNoun</a:t>
            </a:r>
            <a:endParaRPr lang="en-US" sz="2400" dirty="0"/>
          </a:p>
          <a:p>
            <a:pPr lvl="1"/>
            <a:endParaRPr lang="en-US" sz="2400" dirty="0"/>
          </a:p>
          <a:p>
            <a:pPr lvl="1"/>
            <a:endParaRPr lang="en-US" sz="2200" dirty="0"/>
          </a:p>
        </p:txBody>
      </p:sp>
    </p:spTree>
    <p:extLst>
      <p:ext uri="{BB962C8B-B14F-4D97-AF65-F5344CB8AC3E}">
        <p14:creationId xmlns:p14="http://schemas.microsoft.com/office/powerpoint/2010/main" val="1526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336666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0C75-813C-4F29-92CE-0D43FFBAAC20}"/>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49EF7CA8-7568-4D78-8568-7963977F9932}"/>
              </a:ext>
            </a:extLst>
          </p:cNvPr>
          <p:cNvSpPr>
            <a:spLocks noGrp="1"/>
          </p:cNvSpPr>
          <p:nvPr>
            <p:ph idx="1"/>
          </p:nvPr>
        </p:nvSpPr>
        <p:spPr>
          <a:xfrm>
            <a:off x="498474" y="1600200"/>
            <a:ext cx="7556313" cy="4525963"/>
          </a:xfrm>
        </p:spPr>
        <p:txBody>
          <a:bodyPr>
            <a:normAutofit/>
          </a:bodyPr>
          <a:lstStyle/>
          <a:p>
            <a:r>
              <a:rPr lang="en-US" sz="2400" dirty="0"/>
              <a:t>Static Values</a:t>
            </a:r>
          </a:p>
          <a:p>
            <a:pPr lvl="1"/>
            <a:r>
              <a:rPr lang="en-US" sz="2400" dirty="0"/>
              <a:t>Variables</a:t>
            </a:r>
          </a:p>
          <a:p>
            <a:pPr lvl="1"/>
            <a:r>
              <a:rPr lang="en-US" sz="2400" dirty="0"/>
              <a:t>Parameters</a:t>
            </a:r>
          </a:p>
          <a:p>
            <a:r>
              <a:rPr lang="en-US" sz="2400" dirty="0"/>
              <a:t>Hungarian Notation</a:t>
            </a:r>
          </a:p>
          <a:p>
            <a:r>
              <a:rPr lang="en-US" sz="2400" dirty="0"/>
              <a:t>Naming</a:t>
            </a:r>
          </a:p>
          <a:p>
            <a:r>
              <a:rPr lang="en-US" sz="2400" dirty="0"/>
              <a:t>Variable Reuse</a:t>
            </a:r>
          </a:p>
        </p:txBody>
      </p:sp>
    </p:spTree>
    <p:extLst>
      <p:ext uri="{BB962C8B-B14F-4D97-AF65-F5344CB8AC3E}">
        <p14:creationId xmlns:p14="http://schemas.microsoft.com/office/powerpoint/2010/main" val="248857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5F08-2E26-48DD-A9CB-123498C9A9E8}"/>
              </a:ext>
            </a:extLst>
          </p:cNvPr>
          <p:cNvSpPr>
            <a:spLocks noGrp="1"/>
          </p:cNvSpPr>
          <p:nvPr>
            <p:ph type="title"/>
          </p:nvPr>
        </p:nvSpPr>
        <p:spPr>
          <a:xfrm>
            <a:off x="498474" y="484094"/>
            <a:ext cx="8027217" cy="1116106"/>
          </a:xfrm>
        </p:spPr>
        <p:txBody>
          <a:bodyPr/>
          <a:lstStyle/>
          <a:p>
            <a:r>
              <a:rPr lang="en-US" dirty="0"/>
              <a:t>Don’t Reuse Variable Names</a:t>
            </a:r>
          </a:p>
        </p:txBody>
      </p:sp>
      <p:sp>
        <p:nvSpPr>
          <p:cNvPr id="6" name="Content Placeholder 5">
            <a:extLst>
              <a:ext uri="{FF2B5EF4-FFF2-40B4-BE49-F238E27FC236}">
                <a16:creationId xmlns:a16="http://schemas.microsoft.com/office/drawing/2014/main" id="{967F135F-9834-4E59-BD2C-EA4333EA3264}"/>
              </a:ext>
            </a:extLst>
          </p:cNvPr>
          <p:cNvSpPr>
            <a:spLocks noGrp="1"/>
          </p:cNvSpPr>
          <p:nvPr>
            <p:ph idx="1"/>
          </p:nvPr>
        </p:nvSpPr>
        <p:spPr>
          <a:xfrm>
            <a:off x="601933" y="5426693"/>
            <a:ext cx="7940132" cy="291420"/>
          </a:xfrm>
        </p:spPr>
        <p:txBody>
          <a:bodyPr>
            <a:normAutofit fontScale="70000" lnSpcReduction="20000"/>
          </a:bodyPr>
          <a:lstStyle/>
          <a:p>
            <a:r>
              <a:rPr lang="en-US" dirty="0"/>
              <a:t>Source: </a:t>
            </a:r>
            <a:r>
              <a:rPr lang="en-US" dirty="0">
                <a:hlinkClick r:id="rId2"/>
              </a:rPr>
              <a:t>https://powershell.org/forums/topic/redundancy-of-code-in-advanced-function/</a:t>
            </a:r>
            <a:r>
              <a:rPr lang="en-US" dirty="0"/>
              <a:t> </a:t>
            </a:r>
          </a:p>
        </p:txBody>
      </p:sp>
      <p:pic>
        <p:nvPicPr>
          <p:cNvPr id="7" name="Picture 6">
            <a:extLst>
              <a:ext uri="{FF2B5EF4-FFF2-40B4-BE49-F238E27FC236}">
                <a16:creationId xmlns:a16="http://schemas.microsoft.com/office/drawing/2014/main" id="{2708D333-50BD-494F-B040-C03B73C297ED}"/>
              </a:ext>
            </a:extLst>
          </p:cNvPr>
          <p:cNvPicPr>
            <a:picLocks noChangeAspect="1"/>
          </p:cNvPicPr>
          <p:nvPr/>
        </p:nvPicPr>
        <p:blipFill>
          <a:blip r:embed="rId3"/>
          <a:stretch>
            <a:fillRect/>
          </a:stretch>
        </p:blipFill>
        <p:spPr>
          <a:xfrm>
            <a:off x="441508" y="1810459"/>
            <a:ext cx="8260983" cy="3405975"/>
          </a:xfrm>
          <a:prstGeom prst="rect">
            <a:avLst/>
          </a:prstGeom>
        </p:spPr>
      </p:pic>
    </p:spTree>
    <p:extLst>
      <p:ext uri="{BB962C8B-B14F-4D97-AF65-F5344CB8AC3E}">
        <p14:creationId xmlns:p14="http://schemas.microsoft.com/office/powerpoint/2010/main" val="37952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58F5-005F-444F-B1E3-0B3C2ADEFE72}"/>
              </a:ext>
            </a:extLst>
          </p:cNvPr>
          <p:cNvSpPr>
            <a:spLocks noGrp="1"/>
          </p:cNvSpPr>
          <p:nvPr>
            <p:ph type="title"/>
          </p:nvPr>
        </p:nvSpPr>
        <p:spPr/>
        <p:txBody>
          <a:bodyPr/>
          <a:lstStyle/>
          <a:p>
            <a:r>
              <a:rPr lang="en-US" dirty="0"/>
              <a:t>Parameter Naming</a:t>
            </a:r>
          </a:p>
        </p:txBody>
      </p:sp>
      <p:sp>
        <p:nvSpPr>
          <p:cNvPr id="3" name="Content Placeholder 2">
            <a:extLst>
              <a:ext uri="{FF2B5EF4-FFF2-40B4-BE49-F238E27FC236}">
                <a16:creationId xmlns:a16="http://schemas.microsoft.com/office/drawing/2014/main" id="{730B8C55-57EE-4412-B55F-A09B5EBB0627}"/>
              </a:ext>
            </a:extLst>
          </p:cNvPr>
          <p:cNvSpPr>
            <a:spLocks noGrp="1"/>
          </p:cNvSpPr>
          <p:nvPr>
            <p:ph idx="1"/>
          </p:nvPr>
        </p:nvSpPr>
        <p:spPr/>
        <p:txBody>
          <a:bodyPr/>
          <a:lstStyle/>
          <a:p>
            <a:r>
              <a:rPr lang="en-US" dirty="0"/>
              <a:t>Built-In Cmdlets</a:t>
            </a:r>
          </a:p>
          <a:p>
            <a:pPr lvl="1"/>
            <a:r>
              <a:rPr lang="en-US" dirty="0"/>
              <a:t>Azure Cmdlets</a:t>
            </a:r>
          </a:p>
          <a:p>
            <a:r>
              <a:rPr lang="en-US" dirty="0"/>
              <a:t>Plural Parameter Names</a:t>
            </a:r>
          </a:p>
          <a:p>
            <a:pPr lvl="1"/>
            <a:r>
              <a:rPr lang="en-US" dirty="0"/>
              <a:t>Avoid Them</a:t>
            </a:r>
          </a:p>
          <a:p>
            <a:pPr lvl="1"/>
            <a:r>
              <a:rPr lang="en-US" dirty="0"/>
              <a:t>Single Element</a:t>
            </a:r>
          </a:p>
          <a:p>
            <a:pPr lvl="1"/>
            <a:r>
              <a:rPr lang="en-US" dirty="0"/>
              <a:t>Multi Element</a:t>
            </a:r>
          </a:p>
          <a:p>
            <a:r>
              <a:rPr lang="en-US" dirty="0"/>
              <a:t>Pascal Case</a:t>
            </a:r>
          </a:p>
        </p:txBody>
      </p:sp>
    </p:spTree>
    <p:extLst>
      <p:ext uri="{BB962C8B-B14F-4D97-AF65-F5344CB8AC3E}">
        <p14:creationId xmlns:p14="http://schemas.microsoft.com/office/powerpoint/2010/main" val="260739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12016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1824-9DCA-4378-BF86-0126FA67A26C}"/>
              </a:ext>
            </a:extLst>
          </p:cNvPr>
          <p:cNvSpPr>
            <a:spLocks noGrp="1"/>
          </p:cNvSpPr>
          <p:nvPr>
            <p:ph type="title"/>
          </p:nvPr>
        </p:nvSpPr>
        <p:spPr/>
        <p:txBody>
          <a:bodyPr/>
          <a:lstStyle/>
          <a:p>
            <a:r>
              <a:rPr lang="en-US" dirty="0"/>
              <a:t>Where to put braces?</a:t>
            </a:r>
          </a:p>
        </p:txBody>
      </p:sp>
      <p:sp>
        <p:nvSpPr>
          <p:cNvPr id="3" name="Content Placeholder 2">
            <a:extLst>
              <a:ext uri="{FF2B5EF4-FFF2-40B4-BE49-F238E27FC236}">
                <a16:creationId xmlns:a16="http://schemas.microsoft.com/office/drawing/2014/main" id="{1C5B81AE-09C5-474F-AFF0-4AD8C09B3A0C}"/>
              </a:ext>
            </a:extLst>
          </p:cNvPr>
          <p:cNvSpPr>
            <a:spLocks noGrp="1"/>
          </p:cNvSpPr>
          <p:nvPr>
            <p:ph idx="1"/>
          </p:nvPr>
        </p:nvSpPr>
        <p:spPr>
          <a:xfrm>
            <a:off x="793841" y="5663409"/>
            <a:ext cx="7556313" cy="683305"/>
          </a:xfrm>
        </p:spPr>
        <p:txBody>
          <a:bodyPr>
            <a:normAutofit fontScale="55000" lnSpcReduction="20000"/>
          </a:bodyPr>
          <a:lstStyle/>
          <a:p>
            <a:endParaRPr lang="en-US" dirty="0"/>
          </a:p>
          <a:p>
            <a:r>
              <a:rPr lang="en-US" dirty="0"/>
              <a:t>Source: </a:t>
            </a:r>
            <a:r>
              <a:rPr lang="en-US" dirty="0">
                <a:hlinkClick r:id="rId2"/>
              </a:rPr>
              <a:t>https://github.com/PoshCode/PowerShellPracticeAndStyle/issues/24#issuecomment-106860973</a:t>
            </a:r>
            <a:endParaRPr lang="en-US" dirty="0"/>
          </a:p>
          <a:p>
            <a:endParaRPr lang="en-US" dirty="0"/>
          </a:p>
        </p:txBody>
      </p:sp>
      <p:pic>
        <p:nvPicPr>
          <p:cNvPr id="6" name="Picture 5">
            <a:extLst>
              <a:ext uri="{FF2B5EF4-FFF2-40B4-BE49-F238E27FC236}">
                <a16:creationId xmlns:a16="http://schemas.microsoft.com/office/drawing/2014/main" id="{8ED27E4D-85A4-425E-8C49-8727E504504D}"/>
              </a:ext>
            </a:extLst>
          </p:cNvPr>
          <p:cNvPicPr>
            <a:picLocks noChangeAspect="1"/>
          </p:cNvPicPr>
          <p:nvPr/>
        </p:nvPicPr>
        <p:blipFill>
          <a:blip r:embed="rId3"/>
          <a:stretch>
            <a:fillRect/>
          </a:stretch>
        </p:blipFill>
        <p:spPr>
          <a:xfrm>
            <a:off x="522513" y="1252131"/>
            <a:ext cx="8098971" cy="4789962"/>
          </a:xfrm>
          <a:prstGeom prst="rect">
            <a:avLst/>
          </a:prstGeom>
        </p:spPr>
      </p:pic>
    </p:spTree>
    <p:extLst>
      <p:ext uri="{BB962C8B-B14F-4D97-AF65-F5344CB8AC3E}">
        <p14:creationId xmlns:p14="http://schemas.microsoft.com/office/powerpoint/2010/main" val="14352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E3D4-FD5A-4873-8EE5-D333683235A3}"/>
              </a:ext>
            </a:extLst>
          </p:cNvPr>
          <p:cNvSpPr>
            <a:spLocks noGrp="1"/>
          </p:cNvSpPr>
          <p:nvPr>
            <p:ph type="title"/>
          </p:nvPr>
        </p:nvSpPr>
        <p:spPr/>
        <p:txBody>
          <a:bodyPr/>
          <a:lstStyle/>
          <a:p>
            <a:r>
              <a:rPr lang="en-US" dirty="0"/>
              <a:t>Great Code 6 Months Later</a:t>
            </a:r>
          </a:p>
        </p:txBody>
      </p:sp>
      <p:pic>
        <p:nvPicPr>
          <p:cNvPr id="4" name="Picture 3">
            <a:extLst>
              <a:ext uri="{FF2B5EF4-FFF2-40B4-BE49-F238E27FC236}">
                <a16:creationId xmlns:a16="http://schemas.microsoft.com/office/drawing/2014/main" id="{75EA403C-B348-43AC-8FB8-35B8E2DF1180}"/>
              </a:ext>
            </a:extLst>
          </p:cNvPr>
          <p:cNvPicPr>
            <a:picLocks noChangeAspect="1"/>
          </p:cNvPicPr>
          <p:nvPr/>
        </p:nvPicPr>
        <p:blipFill>
          <a:blip r:embed="rId2"/>
          <a:stretch>
            <a:fillRect/>
          </a:stretch>
        </p:blipFill>
        <p:spPr>
          <a:xfrm>
            <a:off x="1259840" y="1288869"/>
            <a:ext cx="6624319" cy="4968239"/>
          </a:xfrm>
          <a:prstGeom prst="rect">
            <a:avLst/>
          </a:prstGeom>
        </p:spPr>
      </p:pic>
    </p:spTree>
    <p:extLst>
      <p:ext uri="{BB962C8B-B14F-4D97-AF65-F5344CB8AC3E}">
        <p14:creationId xmlns:p14="http://schemas.microsoft.com/office/powerpoint/2010/main" val="247616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979682"/>
          </a:xfrm>
        </p:spPr>
        <p:txBody>
          <a:bodyPr>
            <a:noAutofit/>
          </a:bodyPr>
          <a:lstStyle/>
          <a:p>
            <a:r>
              <a:rPr lang="en-US" sz="2400" dirty="0">
                <a:hlinkClick r:id="rId2"/>
              </a:rPr>
              <a:t>PowerShell Documentation</a:t>
            </a:r>
            <a:endParaRPr lang="en-US" sz="2400" dirty="0">
              <a:hlinkClick r:id="rId3"/>
            </a:endParaRPr>
          </a:p>
          <a:p>
            <a:r>
              <a:rPr lang="en-US" sz="2400" dirty="0">
                <a:hlinkClick r:id="rId3"/>
              </a:rPr>
              <a:t>PowerShell Best Practices and Style Guide</a:t>
            </a:r>
            <a:endParaRPr lang="en-US" sz="2400" dirty="0"/>
          </a:p>
          <a:p>
            <a:r>
              <a:rPr lang="en-US" sz="2400" dirty="0">
                <a:hlinkClick r:id="rId4"/>
              </a:rPr>
              <a:t>Microsoft Virtual Academy</a:t>
            </a:r>
            <a:endParaRPr lang="en-US" sz="2400" dirty="0">
              <a:hlinkClick r:id="rId5"/>
            </a:endParaRPr>
          </a:p>
          <a:p>
            <a:r>
              <a:rPr lang="en-US" sz="2400" dirty="0">
                <a:hlinkClick r:id="rId5"/>
              </a:rPr>
              <a:t>PowerShell.org</a:t>
            </a:r>
            <a:endParaRPr lang="en-US" sz="2400" dirty="0"/>
          </a:p>
          <a:p>
            <a:r>
              <a:rPr lang="en-US" sz="2400" dirty="0">
                <a:hlinkClick r:id="rId6"/>
              </a:rPr>
              <a:t>GitHub</a:t>
            </a:r>
            <a:endParaRPr lang="en-US" sz="2400" dirty="0"/>
          </a:p>
          <a:p>
            <a:r>
              <a:rPr lang="en-US" sz="2400" dirty="0">
                <a:hlinkClick r:id="rId7"/>
              </a:rPr>
              <a:t>User Groups &amp; Blogs</a:t>
            </a:r>
            <a:endParaRPr lang="en-US" sz="2400" dirty="0"/>
          </a:p>
          <a:p>
            <a:r>
              <a:rPr lang="en-US" sz="2400" dirty="0">
                <a:hlinkClick r:id="rId8"/>
              </a:rPr>
              <a:t>Twitter</a:t>
            </a:r>
            <a:endParaRPr lang="en-US" sz="2400" dirty="0"/>
          </a:p>
          <a:p>
            <a:r>
              <a:rPr lang="en-US" sz="2400" dirty="0">
                <a:hlinkClick r:id="rId9"/>
              </a:rPr>
              <a:t>Slack</a:t>
            </a:r>
            <a:endParaRPr lang="en-US" sz="2400" dirty="0"/>
          </a:p>
          <a:p>
            <a:endParaRPr lang="en-US" sz="2400" dirty="0"/>
          </a:p>
          <a:p>
            <a:endParaRPr lang="en-US" sz="2400" dirty="0">
              <a:hlinkClick r:id="rId10"/>
            </a:endParaRPr>
          </a:p>
        </p:txBody>
      </p:sp>
    </p:spTree>
    <p:extLst>
      <p:ext uri="{BB962C8B-B14F-4D97-AF65-F5344CB8AC3E}">
        <p14:creationId xmlns:p14="http://schemas.microsoft.com/office/powerpoint/2010/main" val="72692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36167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495514"/>
            <a:ext cx="7556313" cy="5003760"/>
          </a:xfrm>
        </p:spPr>
        <p:txBody>
          <a:bodyPr>
            <a:normAutofit/>
          </a:bodyPr>
          <a:lstStyle/>
          <a:p>
            <a:r>
              <a:rPr lang="en-US" sz="2400" dirty="0"/>
              <a:t>IT Pro’s</a:t>
            </a:r>
          </a:p>
          <a:p>
            <a:r>
              <a:rPr lang="en-US" sz="2400" dirty="0"/>
              <a:t>Developers</a:t>
            </a:r>
          </a:p>
          <a:p>
            <a:r>
              <a:rPr lang="en-US" sz="2400" dirty="0"/>
              <a:t>Unit Testing</a:t>
            </a:r>
          </a:p>
          <a:p>
            <a:r>
              <a:rPr lang="en-US" sz="2400" dirty="0"/>
              <a:t>Source Control</a:t>
            </a:r>
          </a:p>
          <a:p>
            <a:r>
              <a:rPr lang="en-US" sz="2400" dirty="0">
                <a:hlinkClick r:id="rId3"/>
              </a:rPr>
              <a:t>VSCode (Visual Studio Code)</a:t>
            </a:r>
            <a:endParaRPr lang="en-US" sz="2400" dirty="0"/>
          </a:p>
          <a:p>
            <a:r>
              <a:rPr lang="en-US" sz="2400" dirty="0"/>
              <a:t>ISE (Integrated Scripting Environment)</a:t>
            </a:r>
          </a:p>
          <a:p>
            <a:r>
              <a:rPr lang="en-US" sz="2400" dirty="0">
                <a:hlinkClick r:id="rId4"/>
              </a:rPr>
              <a:t>PowerShell Core</a:t>
            </a:r>
            <a:endParaRPr lang="en-US" sz="2400" dirty="0"/>
          </a:p>
          <a:p>
            <a:r>
              <a:rPr lang="en-US" sz="2400" dirty="0"/>
              <a:t>PowerShell Experts</a:t>
            </a:r>
          </a:p>
          <a:p>
            <a:endParaRPr lang="en-US" sz="2400" dirty="0"/>
          </a:p>
        </p:txBody>
      </p:sp>
    </p:spTree>
    <p:extLst>
      <p:ext uri="{BB962C8B-B14F-4D97-AF65-F5344CB8AC3E}">
        <p14:creationId xmlns:p14="http://schemas.microsoft.com/office/powerpoint/2010/main" val="340534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60D5-3DB6-4E84-BCBA-9BDBCF092FE8}"/>
              </a:ext>
            </a:extLst>
          </p:cNvPr>
          <p:cNvSpPr>
            <a:spLocks noGrp="1"/>
          </p:cNvSpPr>
          <p:nvPr>
            <p:ph type="title"/>
          </p:nvPr>
        </p:nvSpPr>
        <p:spPr/>
        <p:txBody>
          <a:bodyPr/>
          <a:lstStyle/>
          <a:p>
            <a:r>
              <a:rPr lang="en-US" dirty="0"/>
              <a:t>Quick &amp; Dirty Code 6 Months Later</a:t>
            </a:r>
          </a:p>
        </p:txBody>
      </p:sp>
      <p:pic>
        <p:nvPicPr>
          <p:cNvPr id="4" name="Content Placeholder 3">
            <a:extLst>
              <a:ext uri="{FF2B5EF4-FFF2-40B4-BE49-F238E27FC236}">
                <a16:creationId xmlns:a16="http://schemas.microsoft.com/office/drawing/2014/main" id="{E6166962-D477-4E30-8F39-E501C8EFAFFE}"/>
              </a:ext>
            </a:extLst>
          </p:cNvPr>
          <p:cNvPicPr>
            <a:picLocks noGrp="1" noChangeAspect="1"/>
          </p:cNvPicPr>
          <p:nvPr>
            <p:ph idx="1"/>
          </p:nvPr>
        </p:nvPicPr>
        <p:blipFill>
          <a:blip r:embed="rId2"/>
          <a:stretch>
            <a:fillRect/>
          </a:stretch>
        </p:blipFill>
        <p:spPr>
          <a:xfrm>
            <a:off x="2706656" y="1293223"/>
            <a:ext cx="3730688" cy="4974251"/>
          </a:xfrm>
          <a:prstGeom prst="rect">
            <a:avLst/>
          </a:prstGeom>
        </p:spPr>
      </p:pic>
    </p:spTree>
    <p:extLst>
      <p:ext uri="{BB962C8B-B14F-4D97-AF65-F5344CB8AC3E}">
        <p14:creationId xmlns:p14="http://schemas.microsoft.com/office/powerpoint/2010/main" val="10961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7414255" cy="4885006"/>
          </a:xfrm>
        </p:spPr>
        <p:txBody>
          <a:bodyPr>
            <a:normAutofit/>
          </a:bodyPr>
          <a:lstStyle/>
          <a:p>
            <a:r>
              <a:rPr lang="en-US" sz="2400" dirty="0"/>
              <a:t>Functions and Script Modules</a:t>
            </a:r>
          </a:p>
          <a:p>
            <a:pPr lvl="1"/>
            <a:r>
              <a:rPr lang="en-US" sz="2400" dirty="0"/>
              <a:t>Parameters</a:t>
            </a:r>
          </a:p>
          <a:p>
            <a:pPr lvl="1"/>
            <a:r>
              <a:rPr lang="en-US" sz="2400" dirty="0"/>
              <a:t>Parameter Validation</a:t>
            </a:r>
          </a:p>
          <a:p>
            <a:pPr lvl="1"/>
            <a:r>
              <a:rPr lang="en-US" sz="2400" dirty="0" err="1"/>
              <a:t>CmdletBinding</a:t>
            </a:r>
            <a:endParaRPr lang="en-US" sz="2400" dirty="0"/>
          </a:p>
          <a:p>
            <a:pPr lvl="1"/>
            <a:r>
              <a:rPr lang="en-US" sz="2400" dirty="0" err="1"/>
              <a:t>SupportsShouldProcess</a:t>
            </a:r>
            <a:endParaRPr lang="en-US" sz="2400" dirty="0"/>
          </a:p>
          <a:p>
            <a:pPr lvl="1"/>
            <a:r>
              <a:rPr lang="en-US" sz="2400" dirty="0"/>
              <a:t>Pipeline Input</a:t>
            </a:r>
          </a:p>
          <a:p>
            <a:pPr lvl="1"/>
            <a:r>
              <a:rPr lang="en-US" sz="2400" dirty="0"/>
              <a:t>Error Handling</a:t>
            </a:r>
          </a:p>
          <a:p>
            <a:pPr lvl="1"/>
            <a:r>
              <a:rPr lang="en-US" sz="2400" dirty="0"/>
              <a:t>Module Manifest</a:t>
            </a:r>
          </a:p>
          <a:p>
            <a:pPr lvl="1"/>
            <a:r>
              <a:rPr lang="en-US" sz="2400" dirty="0"/>
              <a:t>Custom Formatting</a:t>
            </a:r>
          </a:p>
          <a:p>
            <a:pPr lvl="1"/>
            <a:r>
              <a:rPr lang="en-US" sz="2400" dirty="0"/>
              <a:t>And More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C767-4FF5-4B16-8620-336A2A9653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5DB7CD7-261B-442C-AD0E-BC70075E9BB2}"/>
              </a:ext>
            </a:extLst>
          </p:cNvPr>
          <p:cNvSpPr>
            <a:spLocks noGrp="1"/>
          </p:cNvSpPr>
          <p:nvPr>
            <p:ph idx="1"/>
          </p:nvPr>
        </p:nvSpPr>
        <p:spPr>
          <a:xfrm>
            <a:off x="498474" y="1770185"/>
            <a:ext cx="7556313" cy="4603721"/>
          </a:xfrm>
        </p:spPr>
        <p:txBody>
          <a:bodyPr>
            <a:noAutofit/>
          </a:bodyPr>
          <a:lstStyle/>
          <a:p>
            <a:r>
              <a:rPr lang="en-US" sz="2400" dirty="0"/>
              <a:t>Think</a:t>
            </a:r>
          </a:p>
          <a:p>
            <a:r>
              <a:rPr lang="en-US" sz="2400" dirty="0"/>
              <a:t>Plan</a:t>
            </a:r>
          </a:p>
          <a:p>
            <a:r>
              <a:rPr lang="en-US" sz="2400" dirty="0"/>
              <a:t>Learning –ne Searching the Internet</a:t>
            </a:r>
          </a:p>
          <a:p>
            <a:r>
              <a:rPr lang="en-US" sz="2400" dirty="0"/>
              <a:t>Stealing (I mean borrowing) Code</a:t>
            </a:r>
          </a:p>
          <a:p>
            <a:r>
              <a:rPr lang="en-US" sz="2400" dirty="0"/>
              <a:t>What Problem are you trying to solve?</a:t>
            </a:r>
          </a:p>
          <a:p>
            <a:r>
              <a:rPr lang="en-US" sz="2400" dirty="0"/>
              <a:t>Don’t Reinvent the Wheel</a:t>
            </a:r>
          </a:p>
          <a:p>
            <a:r>
              <a:rPr lang="en-US" sz="2400" dirty="0"/>
              <a:t>Don’t Overcomplicate Things</a:t>
            </a:r>
          </a:p>
        </p:txBody>
      </p:sp>
    </p:spTree>
    <p:extLst>
      <p:ext uri="{BB962C8B-B14F-4D97-AF65-F5344CB8AC3E}">
        <p14:creationId xmlns:p14="http://schemas.microsoft.com/office/powerpoint/2010/main" val="18925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9D27-571D-458E-B404-1738FEF8A206}"/>
              </a:ext>
            </a:extLst>
          </p:cNvPr>
          <p:cNvSpPr>
            <a:spLocks noGrp="1"/>
          </p:cNvSpPr>
          <p:nvPr>
            <p:ph type="title"/>
          </p:nvPr>
        </p:nvSpPr>
        <p:spPr/>
        <p:txBody>
          <a:bodyPr/>
          <a:lstStyle/>
          <a:p>
            <a:r>
              <a:rPr lang="en-US" dirty="0"/>
              <a:t>Thought Process</a:t>
            </a:r>
          </a:p>
        </p:txBody>
      </p:sp>
      <p:sp>
        <p:nvSpPr>
          <p:cNvPr id="3" name="Content Placeholder 2">
            <a:extLst>
              <a:ext uri="{FF2B5EF4-FFF2-40B4-BE49-F238E27FC236}">
                <a16:creationId xmlns:a16="http://schemas.microsoft.com/office/drawing/2014/main" id="{D92F25C0-A0C7-4678-BF05-DF020337CAB6}"/>
              </a:ext>
            </a:extLst>
          </p:cNvPr>
          <p:cNvSpPr>
            <a:spLocks noGrp="1"/>
          </p:cNvSpPr>
          <p:nvPr>
            <p:ph idx="1"/>
          </p:nvPr>
        </p:nvSpPr>
        <p:spPr>
          <a:xfrm>
            <a:off x="498474" y="1727982"/>
            <a:ext cx="7556313" cy="4645924"/>
          </a:xfrm>
        </p:spPr>
        <p:txBody>
          <a:bodyPr>
            <a:noAutofit/>
          </a:bodyPr>
          <a:lstStyle/>
          <a:p>
            <a:r>
              <a:rPr lang="en-US" sz="2400" dirty="0"/>
              <a:t>Aliases and Positional Parameters</a:t>
            </a:r>
          </a:p>
          <a:p>
            <a:r>
              <a:rPr lang="en-US" sz="2400" dirty="0"/>
              <a:t>Readability</a:t>
            </a:r>
          </a:p>
          <a:p>
            <a:r>
              <a:rPr lang="en-US" sz="2400" dirty="0"/>
              <a:t>Unnecessary code</a:t>
            </a:r>
          </a:p>
          <a:p>
            <a:r>
              <a:rPr lang="en-US" sz="2400" dirty="0"/>
              <a:t>Attention to Detail</a:t>
            </a:r>
          </a:p>
          <a:p>
            <a:r>
              <a:rPr lang="en-US" sz="2400" dirty="0"/>
              <a:t>Clarity</a:t>
            </a:r>
          </a:p>
          <a:p>
            <a:r>
              <a:rPr lang="en-US" sz="2400" dirty="0"/>
              <a:t>Manageable Steps</a:t>
            </a:r>
          </a:p>
          <a:p>
            <a:r>
              <a:rPr lang="en-US" sz="2400" dirty="0"/>
              <a:t>Simplicity</a:t>
            </a:r>
          </a:p>
        </p:txBody>
      </p:sp>
    </p:spTree>
    <p:extLst>
      <p:ext uri="{BB962C8B-B14F-4D97-AF65-F5344CB8AC3E}">
        <p14:creationId xmlns:p14="http://schemas.microsoft.com/office/powerpoint/2010/main" val="187477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9597-ABF9-4579-9E8A-68DFBDFA2DA8}"/>
              </a:ext>
            </a:extLst>
          </p:cNvPr>
          <p:cNvSpPr>
            <a:spLocks noGrp="1"/>
          </p:cNvSpPr>
          <p:nvPr>
            <p:ph type="title"/>
          </p:nvPr>
        </p:nvSpPr>
        <p:spPr/>
        <p:txBody>
          <a:bodyPr/>
          <a:lstStyle/>
          <a:p>
            <a:r>
              <a:rPr lang="en-US" dirty="0"/>
              <a:t>Create a Script or Function?</a:t>
            </a:r>
          </a:p>
        </p:txBody>
      </p:sp>
      <p:sp>
        <p:nvSpPr>
          <p:cNvPr id="3" name="Content Placeholder 2">
            <a:extLst>
              <a:ext uri="{FF2B5EF4-FFF2-40B4-BE49-F238E27FC236}">
                <a16:creationId xmlns:a16="http://schemas.microsoft.com/office/drawing/2014/main" id="{312ADC4E-7F6F-42C6-AAD3-8CB88B8BEB38}"/>
              </a:ext>
            </a:extLst>
          </p:cNvPr>
          <p:cNvSpPr>
            <a:spLocks noGrp="1"/>
          </p:cNvSpPr>
          <p:nvPr>
            <p:ph idx="1"/>
          </p:nvPr>
        </p:nvSpPr>
        <p:spPr>
          <a:xfrm>
            <a:off x="498473" y="1526480"/>
            <a:ext cx="7556313" cy="4827563"/>
          </a:xfrm>
        </p:spPr>
        <p:txBody>
          <a:bodyPr>
            <a:noAutofit/>
          </a:bodyPr>
          <a:lstStyle/>
          <a:p>
            <a:r>
              <a:rPr lang="en-US" sz="2400" dirty="0"/>
              <a:t>Tool Oriented</a:t>
            </a:r>
          </a:p>
          <a:p>
            <a:r>
              <a:rPr lang="en-US" sz="2400" dirty="0"/>
              <a:t>Autoloading</a:t>
            </a:r>
          </a:p>
          <a:p>
            <a:r>
              <a:rPr lang="en-US" sz="2400" dirty="0"/>
              <a:t>NuGet Repository</a:t>
            </a:r>
          </a:p>
          <a:p>
            <a:r>
              <a:rPr lang="en-US" sz="2400" dirty="0"/>
              <a:t>Proprietary Data</a:t>
            </a:r>
          </a:p>
          <a:p>
            <a:r>
              <a:rPr lang="en-US" sz="2400" dirty="0"/>
              <a:t>Opensource</a:t>
            </a:r>
          </a:p>
          <a:p>
            <a:r>
              <a:rPr lang="en-US" sz="2400" dirty="0"/>
              <a:t>Ideas and Suggestions</a:t>
            </a:r>
          </a:p>
          <a:p>
            <a:r>
              <a:rPr lang="en-US" sz="2400" dirty="0"/>
              <a:t>Contributions</a:t>
            </a:r>
          </a:p>
          <a:p>
            <a:r>
              <a:rPr lang="en-US" sz="2400" dirty="0"/>
              <a:t>Better Code</a:t>
            </a:r>
          </a:p>
          <a:p>
            <a:endParaRPr lang="en-US" sz="2400" dirty="0"/>
          </a:p>
        </p:txBody>
      </p:sp>
    </p:spTree>
    <p:extLst>
      <p:ext uri="{BB962C8B-B14F-4D97-AF65-F5344CB8AC3E}">
        <p14:creationId xmlns:p14="http://schemas.microsoft.com/office/powerpoint/2010/main" val="33700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1944</TotalTime>
  <Words>1453</Words>
  <Application>Microsoft Office PowerPoint</Application>
  <PresentationFormat>On-screen Show (4:3)</PresentationFormat>
  <Paragraphs>242</Paragraphs>
  <Slides>20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Consolas</vt:lpstr>
      <vt:lpstr>Rockwell</vt:lpstr>
      <vt:lpstr>Wingdings</vt:lpstr>
      <vt:lpstr>Advantage</vt:lpstr>
      <vt:lpstr>Writing Award Winning PowerShell</vt:lpstr>
      <vt:lpstr>Get-Help –Name ‘about_Presenter’</vt:lpstr>
      <vt:lpstr>Write-Output ‘Questions for Audience’</vt:lpstr>
      <vt:lpstr>Quick &amp; Dirty Code 6 Months Later</vt:lpstr>
      <vt:lpstr>Set-Content ‘Information to Cover’</vt:lpstr>
      <vt:lpstr>Start-Process ‘Demo’</vt:lpstr>
      <vt:lpstr>Introduction</vt:lpstr>
      <vt:lpstr>Thought Process</vt:lpstr>
      <vt:lpstr>Create a Script or Function?</vt:lpstr>
      <vt:lpstr>What is a Function?</vt:lpstr>
      <vt:lpstr>Function Naming</vt:lpstr>
      <vt:lpstr>Resume-Process ‘Demo’</vt:lpstr>
      <vt:lpstr>Variables</vt:lpstr>
      <vt:lpstr>Don’t Reuse Variable Names</vt:lpstr>
      <vt:lpstr>Parameter Naming</vt:lpstr>
      <vt:lpstr>Resume-Process ‘Demo’</vt:lpstr>
      <vt:lpstr>Where to put braces?</vt:lpstr>
      <vt:lpstr>Great Code 6 Months Later</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222</cp:revision>
  <dcterms:created xsi:type="dcterms:W3CDTF">2015-04-24T20:45:20Z</dcterms:created>
  <dcterms:modified xsi:type="dcterms:W3CDTF">2018-04-07T10:49:22Z</dcterms:modified>
</cp:coreProperties>
</file>